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0" r:id="rId2"/>
    <p:sldId id="257" r:id="rId3"/>
    <p:sldId id="267" r:id="rId4"/>
    <p:sldId id="333" r:id="rId5"/>
    <p:sldId id="324" r:id="rId6"/>
    <p:sldId id="268" r:id="rId7"/>
    <p:sldId id="271" r:id="rId8"/>
    <p:sldId id="274" r:id="rId9"/>
    <p:sldId id="340" r:id="rId10"/>
    <p:sldId id="364" r:id="rId11"/>
    <p:sldId id="359" r:id="rId12"/>
    <p:sldId id="346" r:id="rId13"/>
    <p:sldId id="366" r:id="rId14"/>
    <p:sldId id="326" r:id="rId15"/>
    <p:sldId id="325" r:id="rId16"/>
    <p:sldId id="365" r:id="rId17"/>
    <p:sldId id="356" r:id="rId18"/>
    <p:sldId id="355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281" r:id="rId27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 autoAdjust="0"/>
    <p:restoredTop sz="84343" autoAdjust="0"/>
  </p:normalViewPr>
  <p:slideViewPr>
    <p:cSldViewPr>
      <p:cViewPr>
        <p:scale>
          <a:sx n="66" d="100"/>
          <a:sy n="66" d="100"/>
        </p:scale>
        <p:origin x="-1122" y="-13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27A0100-1F0C-4369-AF57-4C144024A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4CDF811-ACB2-4B1C-83F0-5129F251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FARMS is a collaborative effort of the District and FDACS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AF28B-EB75-4A20-820F-02EDDB481A5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We cost-share all of the equipment you see in the photo: pumps, power unit, filtration, piping, shed.  We only fund the mainline pipng to carry water from the reservoir to the grower’s irrigation system.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EA2FC-F6DD-4B63-ACCD-20F327F8F78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This is 15-ac tailwater recovery pond serving 700 ac of a 1,200-ac orange grove in DeSoto Co; the first of three phases that will ultimately provide surface water to entire grove from 3 reservoirs.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6BA31-1279-489D-A0D9-4FAEE1C55181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Surface water management on McClure farm; note perimeter berms.  Pumps move water within interior ditches to control water table for seepage irrigation.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23382-0F3B-4C0B-B0B5-819699532E4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Two ponds on the Falkner Classie Farm: pond on the left captures field run-off and pumps irrigation water to other parts of the farm; pond on the right is used to store water from Coker Creek – gravity inlet when creek level is high.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FED14-D200-4324-B18A-7B777F911438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F83E0-3064-4C58-B666-564CB3D5539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33975" cy="41719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51017-EE91-4EBA-84E3-DA370D35F44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33975" cy="417195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Upper left: weather station installed in an orange grove.</a:t>
            </a:r>
          </a:p>
          <a:p>
            <a:pPr eaLnBrk="1" hangingPunct="1"/>
            <a:r>
              <a:rPr lang="en-US" smtClean="0"/>
              <a:t>Lower right: real-time online graph of soil moisture levels at various probe depths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Left: tomato farm – soil moisture probe inside green cover with telemetry to control unit; solar powered remotely controlled zone valve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7EA60-A9DC-44EA-AB3A-2E1EC89A1921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Several tree mortality studies made in late 1990</a:t>
            </a:r>
          </a:p>
          <a:p>
            <a:pPr eaLnBrk="1" hangingPunct="1"/>
            <a:r>
              <a:rPr lang="en-US" smtClean="0"/>
              <a:t>The water budget model uses continuous simulation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9A258-B62F-4369-8DB5-715F54EDF36B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5DF5C-8C4D-4576-AB54-5B6C155F211B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2.28MGD actual / 2.17 MGD projected</a:t>
            </a:r>
          </a:p>
          <a:p>
            <a:pPr eaLnBrk="1" hangingPunct="1"/>
            <a:r>
              <a:rPr lang="en-US" smtClean="0"/>
              <a:t>$1.5M FARMS / $3.1M Total Project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23E40A-B7EA-4067-92BB-BB9494E8F13B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E2476-6464-4BD3-BFAF-0DD34CE253E3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380 gpd actual / 920 gpd  projected (850 / 920 in April 2009)</a:t>
            </a:r>
          </a:p>
          <a:p>
            <a:pPr eaLnBrk="1" hangingPunct="1"/>
            <a:r>
              <a:rPr lang="en-US" smtClean="0"/>
              <a:t>$373,000 FARMS / $746,000 Total Project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241E5-56BC-4A86-9172-B9745A7223E8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99 gpd actual / 79 gpd projected</a:t>
            </a:r>
          </a:p>
          <a:p>
            <a:pPr eaLnBrk="1" hangingPunct="1"/>
            <a:r>
              <a:rPr lang="en-US" smtClean="0"/>
              <a:t>$85,000 FARMS / $226,000 Total Project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0F4C5-34D6-4C60-913D-60CF18FB034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45,000 gpd projected</a:t>
            </a:r>
          </a:p>
          <a:p>
            <a:pPr eaLnBrk="1" hangingPunct="1"/>
            <a:r>
              <a:rPr lang="en-US" smtClean="0"/>
              <a:t>$144,000 FARMS / $158,000 Total Project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D838B-3EE3-42AC-8AE5-0DE21BA460EA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76C88-62F5-4152-AB0B-B9A5CC241B5C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100,000 gpd projected</a:t>
            </a:r>
          </a:p>
          <a:p>
            <a:pPr eaLnBrk="1" hangingPunct="1"/>
            <a:r>
              <a:rPr lang="en-US" smtClean="0"/>
              <a:t>$102,000 FARMS / $158,000 Total Project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A3A65-B3D1-42F4-BEAB-C2FD439508E5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A7A3A-D79F-4436-9FFE-AA5B4CF9D1F6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Water conservation objective is part of the SWUCA Recovery Strategy</a:t>
            </a:r>
          </a:p>
          <a:p>
            <a:r>
              <a:rPr lang="en-US" smtClean="0"/>
              <a:t>Water quality refers to naturally occurring mineral ions in GW</a:t>
            </a:r>
          </a:p>
          <a:p>
            <a:r>
              <a:rPr lang="en-US" smtClean="0"/>
              <a:t>Enhance natural system functions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2299C-E710-4E82-89BB-7944907CF7A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FARMS was expanded include the entire SWUCA, with SPJC and UMRW being designated as priority areas.</a:t>
            </a:r>
          </a:p>
          <a:p>
            <a:r>
              <a:rPr lang="en-US" smtClean="0"/>
              <a:t>Reimbursement rate depends on BMPs addressed:</a:t>
            </a:r>
          </a:p>
          <a:p>
            <a:r>
              <a:rPr lang="en-US" smtClean="0"/>
              <a:t>Quantity or Quality or UMRW    = 50%</a:t>
            </a:r>
          </a:p>
          <a:p>
            <a:r>
              <a:rPr lang="en-US" smtClean="0"/>
              <a:t>Quantity  + (Quality or UMRW) = 75%</a:t>
            </a:r>
          </a:p>
          <a:p>
            <a:r>
              <a:rPr lang="en-US" smtClean="0"/>
              <a:t>Quantity (UFA &gt;50%)              = 75%</a:t>
            </a:r>
          </a:p>
          <a:p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6E770-4026-450A-9411-27CDB04E06A6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C39FF-857B-4CB1-AB22-82DB473D11B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33975" cy="41719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35215-EF99-4840-934E-E9C6BDF1F301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Difference in Predicted offset versus Actual offset is due to the current drought and project implementation schedules. 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2B0FC-73FB-42A1-A44B-2AE209E2714A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Economic conditions (State budget) have had an impact on the program.  FDACS funding ceased in 2007; State appropriations ceased in 2009.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3A04B-1EA0-4171-A5A7-71BAAFD925D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Tools to give farmer information needed to make decision about when to irrigate.</a:t>
            </a:r>
          </a:p>
          <a:p>
            <a:pPr eaLnBrk="1" hangingPunct="1"/>
            <a:r>
              <a:rPr lang="en-US" smtClean="0"/>
              <a:t>Grower saves fuel and labor costs, District saves water resources.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BC820-43F4-4555-935C-B8F57518A2D8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0AB9E-261A-464C-AA6A-C2429DF9B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08DE1-0C2E-4AD2-90D1-164EECDAD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7DC2D-D216-4C1D-85F9-9DA3C7D8B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B85D3-4042-439A-93EF-3D25CE45F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7DF0E-D0F0-4D42-81B5-B2B4DA2F0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A2A95-B8CE-4157-9168-47D1D9773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D744-3CAC-4DC5-85CC-0037AF41F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28451-4F9F-4264-B9CA-F7867E44F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DCF-A92E-4BC2-8CD8-FEF4F340A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00B41-878D-4F5E-9F26-E6534DE12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E86C2-7428-48A0-A8BD-E70670F23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35C2-D477-4944-A2DB-828B12563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20E87A0-5FDF-41BE-A816-9EA3196FC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3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Slide" r:id="rId4" imgW="4572000" imgH="3429000" progId="PowerPoint.Slide.8">
              <p:embed/>
            </p:oleObj>
          </a:graphicData>
        </a:graphic>
      </p:graphicFrame>
      <p:sp>
        <p:nvSpPr>
          <p:cNvPr id="1028" name="Text Box 1026"/>
          <p:cNvSpPr txBox="1">
            <a:spLocks noChangeArrowheads="1"/>
          </p:cNvSpPr>
          <p:nvPr/>
        </p:nvSpPr>
        <p:spPr bwMode="auto">
          <a:xfrm>
            <a:off x="304800" y="12954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solidFill>
                <a:srgbClr val="FFFF66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latin typeface="Arial" charset="0"/>
            </a:endParaRPr>
          </a:p>
        </p:txBody>
      </p:sp>
      <p:sp>
        <p:nvSpPr>
          <p:cNvPr id="1029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4648200" cy="2286000"/>
          </a:xfrm>
        </p:spPr>
        <p:txBody>
          <a:bodyPr/>
          <a:lstStyle/>
          <a:p>
            <a:pPr algn="l" eaLnBrk="1" hangingPunct="1"/>
            <a:r>
              <a:rPr lang="en-US" sz="6600" b="1" smtClean="0">
                <a:latin typeface="Arial" charset="0"/>
              </a:rPr>
              <a:t>FARMS</a:t>
            </a:r>
            <a:br>
              <a:rPr lang="en-US" sz="6600" b="1" smtClean="0">
                <a:latin typeface="Arial" charset="0"/>
              </a:rPr>
            </a:br>
            <a:r>
              <a:rPr lang="en-US" sz="6600" b="1" smtClean="0">
                <a:latin typeface="Arial" charset="0"/>
              </a:rPr>
              <a:t>    Program</a:t>
            </a:r>
          </a:p>
        </p:txBody>
      </p:sp>
      <p:pic>
        <p:nvPicPr>
          <p:cNvPr id="1030" name="Picture 1029" descr="D:\MyFiles\Steve M\FARMS\flse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81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030" descr="D:\Forms\seal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76800"/>
            <a:ext cx="2819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031"/>
          <p:cNvSpPr>
            <a:spLocks noChangeArrowheads="1"/>
          </p:cNvSpPr>
          <p:nvPr/>
        </p:nvSpPr>
        <p:spPr bwMode="auto">
          <a:xfrm>
            <a:off x="2743200" y="2819400"/>
            <a:ext cx="449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Arial" charset="0"/>
              </a:rPr>
              <a:t>F</a:t>
            </a:r>
            <a:r>
              <a:rPr lang="en-US" sz="4000">
                <a:latin typeface="Arial" charset="0"/>
              </a:rPr>
              <a:t>ACILITATING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Arial" charset="0"/>
              </a:rPr>
              <a:t>A</a:t>
            </a:r>
            <a:r>
              <a:rPr lang="en-US" sz="4000">
                <a:latin typeface="Arial" charset="0"/>
              </a:rPr>
              <a:t>GRICULTURAL</a:t>
            </a:r>
            <a:r>
              <a:rPr lang="en-US" sz="4000" b="1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Arial" charset="0"/>
              </a:rPr>
              <a:t>R</a:t>
            </a:r>
            <a:r>
              <a:rPr lang="en-US" sz="4000">
                <a:latin typeface="Arial" charset="0"/>
              </a:rPr>
              <a:t>ESOURCE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Arial" charset="0"/>
              </a:rPr>
              <a:t>M</a:t>
            </a:r>
            <a:r>
              <a:rPr lang="en-US" sz="4000">
                <a:latin typeface="Arial" charset="0"/>
              </a:rPr>
              <a:t>ANAGEMENT</a:t>
            </a:r>
            <a:r>
              <a:rPr lang="en-US" sz="4000" b="1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Arial" charset="0"/>
              </a:rPr>
              <a:t>S</a:t>
            </a:r>
            <a:r>
              <a:rPr lang="en-US" sz="4000">
                <a:latin typeface="Arial" charset="0"/>
              </a:rPr>
              <a:t>YSTEMS</a:t>
            </a:r>
          </a:p>
        </p:txBody>
      </p:sp>
      <p:pic>
        <p:nvPicPr>
          <p:cNvPr id="1033" name="Picture 6" descr="FARM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4572000"/>
            <a:ext cx="1539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Arial" charset="0"/>
                <a:cs typeface="Arial" charset="0"/>
              </a:rPr>
              <a:t>Examples of Surface Water Projects</a:t>
            </a:r>
          </a:p>
        </p:txBody>
      </p:sp>
      <p:pic>
        <p:nvPicPr>
          <p:cNvPr id="35843" name="Picture 4" descr="Complete3 0915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2552700"/>
            <a:ext cx="3810000" cy="3390900"/>
          </a:xfrm>
        </p:spPr>
      </p:pic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 l="17188" t="19531" r="14844" b="12500"/>
          <a:stretch>
            <a:fillRect/>
          </a:stretch>
        </p:blipFill>
        <p:spPr>
          <a:xfrm>
            <a:off x="4648200" y="2514600"/>
            <a:ext cx="3810000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\\Bkvfs01\rdr\FARMS Section\Photos\Over Flight Photos\blue goose\DSCN1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Arial" charset="0"/>
                <a:cs typeface="Arial" charset="0"/>
              </a:rPr>
              <a:t>Tailwater Recovery – Upper Myakka River</a:t>
            </a:r>
          </a:p>
        </p:txBody>
      </p:sp>
      <p:pic>
        <p:nvPicPr>
          <p:cNvPr id="39939" name="Content Placeholder 6" descr="Site 6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2133600"/>
            <a:ext cx="4038600" cy="4038600"/>
          </a:xfrm>
        </p:spPr>
      </p:pic>
      <p:pic>
        <p:nvPicPr>
          <p:cNvPr id="39940" name="Content Placeholder 7" descr="pump site 1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133600"/>
            <a:ext cx="4038600" cy="4038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Arial" charset="0"/>
                <a:cs typeface="Arial" charset="0"/>
              </a:rPr>
              <a:t>Tailwater Recovery Ponds</a:t>
            </a:r>
          </a:p>
        </p:txBody>
      </p:sp>
      <p:pic>
        <p:nvPicPr>
          <p:cNvPr id="41987" name="Content Placeholder 7" descr="DSCN1759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41988" name="Content Placeholder 8" descr="DSCN1751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057400"/>
            <a:ext cx="38100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latin typeface="Arial" charset="0"/>
              </a:rPr>
              <a:t>Surface Water Control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3276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Culverts with riser boards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Better on-site water control for improved soil moisture conditions and irrigation savings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4724400" y="1752600"/>
          <a:ext cx="3581400" cy="2819400"/>
        </p:xfrm>
        <a:graphic>
          <a:graphicData uri="http://schemas.openxmlformats.org/presentationml/2006/ole">
            <p:oleObj spid="_x0000_s3074" name="Photo Editor Photo" r:id="rId5" imgW="12193702" imgH="9142857" progId="">
              <p:embed/>
            </p:oleObj>
          </a:graphicData>
        </a:graphic>
      </p:graphicFrame>
      <p:pic>
        <p:nvPicPr>
          <p:cNvPr id="3078" name="Picture 4" descr="2X4.C1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962400"/>
            <a:ext cx="3862388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763000" cy="1143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</a:rPr>
              <a:t>Precision Irrigation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219200"/>
            <a:ext cx="3657600" cy="1981200"/>
          </a:xfrm>
        </p:spPr>
        <p:txBody>
          <a:bodyPr/>
          <a:lstStyle/>
          <a:p>
            <a:pPr lvl="1" eaLnBrk="1" hangingPunct="1"/>
            <a:r>
              <a:rPr lang="en-US" sz="2000" smtClean="0">
                <a:latin typeface="Arial" charset="0"/>
              </a:rPr>
              <a:t>Soil Moisture Meters</a:t>
            </a:r>
          </a:p>
          <a:p>
            <a:pPr lvl="1" eaLnBrk="1" hangingPunct="1"/>
            <a:r>
              <a:rPr lang="en-US" sz="2000" smtClean="0">
                <a:latin typeface="Arial" charset="0"/>
              </a:rPr>
              <a:t>Auto Pump Starts/Valves</a:t>
            </a:r>
          </a:p>
          <a:p>
            <a:pPr lvl="1" eaLnBrk="1" hangingPunct="1"/>
            <a:r>
              <a:rPr lang="en-US" sz="2000" smtClean="0">
                <a:latin typeface="Arial" charset="0"/>
              </a:rPr>
              <a:t>Weather Stations</a:t>
            </a:r>
            <a:endParaRPr lang="en-US" sz="2400" smtClean="0">
              <a:latin typeface="Arial" charset="0"/>
            </a:endParaRPr>
          </a:p>
          <a:p>
            <a:pPr lvl="1" eaLnBrk="1" hangingPunct="1"/>
            <a:endParaRPr lang="en-US" sz="2400" smtClean="0">
              <a:latin typeface="Arial" charset="0"/>
            </a:endParaRPr>
          </a:p>
          <a:p>
            <a:pPr lvl="2" eaLnBrk="1" hangingPunct="1">
              <a:buFontTx/>
              <a:buNone/>
            </a:pPr>
            <a:endParaRPr lang="en-US" sz="1800" smtClean="0">
              <a:latin typeface="Arial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1295400"/>
          <a:ext cx="5181600" cy="3400425"/>
        </p:xfrm>
        <a:graphic>
          <a:graphicData uri="http://schemas.openxmlformats.org/presentationml/2006/ole">
            <p:oleObj spid="_x0000_s4098" name="Photo Editor Photo" r:id="rId5" imgW="12193702" imgH="9142857" progId="">
              <p:embed/>
            </p:oleObj>
          </a:graphicData>
        </a:graphic>
      </p:graphicFrame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349625"/>
            <a:ext cx="5486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Arial" charset="0"/>
              </a:rPr>
              <a:t>Precision Irrigation</a:t>
            </a:r>
            <a:endParaRPr lang="en-US" b="1" smtClean="0"/>
          </a:p>
        </p:txBody>
      </p:sp>
      <p:sp>
        <p:nvSpPr>
          <p:cNvPr id="512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648200" y="2057400"/>
          <a:ext cx="3810000" cy="3962400"/>
        </p:xfrm>
        <a:graphic>
          <a:graphicData uri="http://schemas.openxmlformats.org/presentationml/2006/ole">
            <p:oleObj spid="_x0000_s5122" name="Photo Editor Photo" r:id="rId5" imgW="12193702" imgH="9142857" progId="">
              <p:embed/>
            </p:oleObj>
          </a:graphicData>
        </a:graphic>
      </p:graphicFrame>
      <p:pic>
        <p:nvPicPr>
          <p:cNvPr id="5126" name="Picture 7" descr="H527 DiMare 02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20574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 bright="32000" contrast="-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  <a:cs typeface="Arial" charset="0"/>
              </a:rPr>
              <a:t>Flatford Swamp Summary</a:t>
            </a:r>
          </a:p>
        </p:txBody>
      </p:sp>
      <p:sp>
        <p:nvSpPr>
          <p:cNvPr id="53251" name="Content Placeholder 4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5181600"/>
          </a:xfrm>
        </p:spPr>
        <p:txBody>
          <a:bodyPr/>
          <a:lstStyle/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Size: 4.5 square miles (2,880 acres)</a:t>
            </a:r>
          </a:p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Tree mortality noticed in mid-1990’s </a:t>
            </a:r>
          </a:p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December 2008 – Myakka River Watershed Initiative - Water Budget Model Development and Calibration</a:t>
            </a:r>
          </a:p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April 2009 – Myakka River Watershed Initiative - Evaluation of Flatford Swamp Flow Diversion Scenarios </a:t>
            </a:r>
          </a:p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Tree mortality due to hydrologic stress from high water elevations and longer hydroperiods</a:t>
            </a:r>
          </a:p>
          <a:p>
            <a:pPr eaLnBrk="1" hangingPunct="1"/>
            <a:r>
              <a:rPr lang="en-US" sz="2200" b="1" smtClean="0">
                <a:latin typeface="Arial" charset="0"/>
                <a:cs typeface="Arial" charset="0"/>
              </a:rPr>
              <a:t>District involvement with remediation since 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298" name="Content Placeholder 3" descr="Flatford200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/>
          <a:srcRect l="11874" t="17969" r="23750" b="21094"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1" descr="R:\Farms\Pictures and logos\Pictures\LadyMoon.Tractor.JPG"/>
          <p:cNvPicPr>
            <a:picLocks noChangeAspect="1" noChangeArrowheads="1"/>
          </p:cNvPicPr>
          <p:nvPr/>
        </p:nvPicPr>
        <p:blipFill>
          <a:blip r:embed="rId3">
            <a:lum bright="48000" contrast="-62000"/>
          </a:blip>
          <a:srcRect/>
          <a:stretch>
            <a:fillRect/>
          </a:stretch>
        </p:blipFill>
        <p:spPr bwMode="auto">
          <a:xfrm>
            <a:off x="0" y="28575"/>
            <a:ext cx="93726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4800" y="12954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solidFill>
                <a:srgbClr val="FFFF66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latin typeface="Arial" charset="0"/>
            </a:endParaRP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09600"/>
            <a:ext cx="7772400" cy="838200"/>
          </a:xfrm>
        </p:spPr>
        <p:txBody>
          <a:bodyPr/>
          <a:lstStyle/>
          <a:p>
            <a:pPr eaLnBrk="1" hangingPunct="1"/>
            <a:r>
              <a:rPr lang="en-US" sz="6000" b="1" smtClean="0">
                <a:latin typeface="Arial" charset="0"/>
              </a:rPr>
              <a:t>FARMS Program</a:t>
            </a:r>
            <a:r>
              <a:rPr lang="en-US" sz="5400" b="1" smtClean="0">
                <a:latin typeface="Arial" charset="0"/>
              </a:rPr>
              <a:t/>
            </a:r>
            <a:br>
              <a:rPr lang="en-US" sz="5400" b="1" smtClean="0">
                <a:latin typeface="Arial" charset="0"/>
              </a:rPr>
            </a:br>
            <a:r>
              <a:rPr lang="en-US" sz="3800" b="1" smtClean="0">
                <a:latin typeface="Arial" charset="0"/>
              </a:rPr>
              <a:t>-</a:t>
            </a:r>
            <a:r>
              <a:rPr lang="en-US" sz="5400" b="1" smtClean="0">
                <a:latin typeface="Arial" charset="0"/>
              </a:rPr>
              <a:t> </a:t>
            </a:r>
            <a:r>
              <a:rPr lang="en-US" sz="3800" b="1" smtClean="0">
                <a:latin typeface="Arial" charset="0"/>
              </a:rPr>
              <a:t>Defined -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533400" y="2805113"/>
            <a:ext cx="82296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4000" b="1">
                <a:latin typeface="Arial" charset="0"/>
              </a:rPr>
              <a:t>FARMS is a Best Management Practice (BMP) Cost-Share Reimbursement Program for Agricultural Operations Located within the SWFWMD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/>
              <a:t/>
            </a:r>
            <a:br>
              <a:rPr lang="en-US" sz="4000" smtClean="0"/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58371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</a:pPr>
            <a:endParaRPr lang="en-US" sz="1800" b="1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400" b="1" smtClean="0">
              <a:latin typeface="Arial" charset="0"/>
              <a:cs typeface="Arial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4"/>
          <a:srcRect l="27499" t="29688" r="38750" b="34375"/>
          <a:stretch>
            <a:fillRect/>
          </a:stretch>
        </p:blipFill>
        <p:spPr bwMode="auto">
          <a:xfrm>
            <a:off x="0" y="304800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5"/>
          <a:srcRect l="24374" t="24219" r="25000" b="35156"/>
          <a:stretch>
            <a:fillRect/>
          </a:stretch>
        </p:blipFill>
        <p:spPr bwMode="auto">
          <a:xfrm>
            <a:off x="0" y="3678238"/>
            <a:ext cx="49530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648200" y="914400"/>
            <a:ext cx="449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Falkner – Classie Farm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 Surface Water Exchange project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Capture surface water before</a:t>
            </a:r>
          </a:p>
          <a:p>
            <a:r>
              <a:rPr lang="en-US" sz="2000">
                <a:latin typeface="Arial" charset="0"/>
                <a:cs typeface="Arial" charset="0"/>
              </a:rPr>
              <a:t>     entering Flatford Swamp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Capture and recirculate tailwater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Irrigates 1,185 ac of 9,230 ac farm</a:t>
            </a:r>
          </a:p>
          <a:p>
            <a:endParaRPr lang="en-US" sz="20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cs typeface="Arial" charset="0"/>
              </a:rPr>
              <a:t/>
            </a:r>
            <a:br>
              <a:rPr lang="en-US" sz="4000" smtClean="0">
                <a:latin typeface="Arial" charset="0"/>
                <a:cs typeface="Arial" charset="0"/>
              </a:rPr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60419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1800" smtClean="0">
                <a:latin typeface="Arial" charset="0"/>
                <a:cs typeface="Arial" charset="0"/>
              </a:rPr>
              <a:t>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latin typeface="Arial" charset="0"/>
              <a:cs typeface="Arial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4"/>
          <a:srcRect l="13750" t="20313" r="25000" b="25781"/>
          <a:stretch>
            <a:fillRect/>
          </a:stretch>
        </p:blipFill>
        <p:spPr bwMode="auto">
          <a:xfrm>
            <a:off x="0" y="304800"/>
            <a:ext cx="49530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5"/>
          <a:srcRect l="24374" t="39063" r="25626" b="23438"/>
          <a:stretch>
            <a:fillRect/>
          </a:stretch>
        </p:blipFill>
        <p:spPr bwMode="auto">
          <a:xfrm>
            <a:off x="0" y="3733800"/>
            <a:ext cx="520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5"/>
          <p:cNvSpPr txBox="1">
            <a:spLocks noChangeArrowheads="1"/>
          </p:cNvSpPr>
          <p:nvPr/>
        </p:nvSpPr>
        <p:spPr bwMode="auto">
          <a:xfrm>
            <a:off x="5105400" y="1066800"/>
            <a:ext cx="4038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PTG – Myakka Farm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Surface Water Exchange project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Reduce dry season levels in the </a:t>
            </a:r>
          </a:p>
          <a:p>
            <a:r>
              <a:rPr lang="en-US" sz="2000">
                <a:latin typeface="Arial" charset="0"/>
                <a:cs typeface="Arial" charset="0"/>
              </a:rPr>
              <a:t>    Swamp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Recover and reuse tailwater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Irrigate 950 ac of 3,225 ac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cs typeface="Arial" charset="0"/>
              </a:rPr>
              <a:t/>
            </a:r>
            <a:br>
              <a:rPr lang="en-US" sz="4000" smtClean="0">
                <a:latin typeface="Arial" charset="0"/>
                <a:cs typeface="Arial" charset="0"/>
              </a:rPr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6246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1800" smtClean="0">
                <a:latin typeface="Arial" charset="0"/>
                <a:cs typeface="Arial" charset="0"/>
              </a:rPr>
              <a:t>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3505200" y="609600"/>
            <a:ext cx="5638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Cameron Dakin Dairy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Reduce GW usage on 120 ac.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Improve downstream water quality in UMRW by</a:t>
            </a:r>
          </a:p>
          <a:p>
            <a:r>
              <a:rPr lang="en-US" sz="2000">
                <a:latin typeface="Arial" charset="0"/>
                <a:cs typeface="Arial" charset="0"/>
              </a:rPr>
              <a:t>    reducing nutrient loading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Recover and reuse tailwater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Reservoir to capture and reuse dairy waste</a:t>
            </a:r>
          </a:p>
          <a:p>
            <a:r>
              <a:rPr lang="en-US" sz="2000">
                <a:latin typeface="Arial" charset="0"/>
                <a:cs typeface="Arial" charset="0"/>
              </a:rPr>
              <a:t>    water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4"/>
          <a:srcRect l="29375" t="32031" r="56250" b="39063"/>
          <a:stretch>
            <a:fillRect/>
          </a:stretch>
        </p:blipFill>
        <p:spPr bwMode="auto">
          <a:xfrm>
            <a:off x="0" y="228600"/>
            <a:ext cx="259080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5"/>
          <a:srcRect l="24374" t="17188" r="25626" b="57813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cs typeface="Arial" charset="0"/>
              </a:rPr>
              <a:t/>
            </a:r>
            <a:br>
              <a:rPr lang="en-US" sz="4000" smtClean="0">
                <a:latin typeface="Arial" charset="0"/>
                <a:cs typeface="Arial" charset="0"/>
              </a:rPr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64515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1800" smtClean="0">
                <a:latin typeface="Arial" charset="0"/>
                <a:cs typeface="Arial" charset="0"/>
              </a:rPr>
              <a:t>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0" y="4038600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ESDA  Dairy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Capture and reuse tailwater to improve water quality and reduce potential</a:t>
            </a:r>
          </a:p>
          <a:p>
            <a:r>
              <a:rPr lang="en-US" sz="2000">
                <a:latin typeface="Arial" charset="0"/>
                <a:cs typeface="Arial" charset="0"/>
              </a:rPr>
              <a:t>    downstream nutrient loading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Reduce overall GW pumping on 328 ac. dairy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Precise management of barn flushing, cattle washing and field irrigation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Project just recently completed so no meaningful data history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4"/>
          <a:srcRect l="21249" t="49219" r="36250" b="14844"/>
          <a:stretch>
            <a:fillRect/>
          </a:stretch>
        </p:blipFill>
        <p:spPr bwMode="auto">
          <a:xfrm>
            <a:off x="0" y="3048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cs typeface="Arial" charset="0"/>
              </a:rPr>
              <a:t/>
            </a:r>
            <a:br>
              <a:rPr lang="en-US" sz="4000" smtClean="0">
                <a:latin typeface="Arial" charset="0"/>
                <a:cs typeface="Arial" charset="0"/>
              </a:rPr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6656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1800" smtClean="0">
                <a:latin typeface="Arial" charset="0"/>
                <a:cs typeface="Arial" charset="0"/>
              </a:rPr>
              <a:t>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4419600" y="685800"/>
            <a:ext cx="4724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McClure Farms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Reduce GW usage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Improve on-site water quality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Capture and reuse tailwater to reduce</a:t>
            </a:r>
          </a:p>
          <a:p>
            <a:r>
              <a:rPr lang="en-US" sz="2000">
                <a:latin typeface="Arial" charset="0"/>
                <a:cs typeface="Arial" charset="0"/>
              </a:rPr>
              <a:t>     impacts to Swamp and UMRW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Irrigate 1,200 ac. row crop farm</a:t>
            </a:r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4"/>
          <a:srcRect l="29375" t="48438" r="49374" b="26563"/>
          <a:stretch>
            <a:fillRect/>
          </a:stretch>
        </p:blipFill>
        <p:spPr bwMode="auto">
          <a:xfrm>
            <a:off x="0" y="304800"/>
            <a:ext cx="39671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5"/>
          <a:srcRect l="24374" t="61719" r="25626" b="10156"/>
          <a:stretch>
            <a:fillRect/>
          </a:stretch>
        </p:blipFill>
        <p:spPr bwMode="auto">
          <a:xfrm>
            <a:off x="0" y="4038600"/>
            <a:ext cx="6265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cs typeface="Arial" charset="0"/>
              </a:rPr>
              <a:t/>
            </a:r>
            <a:br>
              <a:rPr lang="en-US" sz="4000" smtClean="0">
                <a:latin typeface="Arial" charset="0"/>
                <a:cs typeface="Arial" charset="0"/>
              </a:rPr>
            </a:br>
            <a:endParaRPr lang="en-US" sz="4000" b="1" smtClean="0">
              <a:latin typeface="Arial" charset="0"/>
              <a:cs typeface="Arial" charset="0"/>
            </a:endParaRPr>
          </a:p>
        </p:txBody>
      </p:sp>
      <p:sp>
        <p:nvSpPr>
          <p:cNvPr id="68611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smtClean="0">
              <a:latin typeface="Arial" charset="0"/>
              <a:cs typeface="Arial" charset="0"/>
            </a:endParaRP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1800" smtClean="0">
                <a:latin typeface="Arial" charset="0"/>
                <a:cs typeface="Arial" charset="0"/>
              </a:rPr>
              <a:t>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0" y="4038600"/>
            <a:ext cx="9144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Arial" charset="0"/>
                <a:cs typeface="Arial" charset="0"/>
              </a:rPr>
              <a:t>4-Star Long Creek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Reduce GW pumping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Improve natural system functions in UMRW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Capture and reuse tailwater and storm runoff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Intercept seepage adjacent to Long Creek; network of data loggers to</a:t>
            </a:r>
          </a:p>
          <a:p>
            <a:r>
              <a:rPr lang="en-US" sz="2000">
                <a:latin typeface="Arial" charset="0"/>
                <a:cs typeface="Arial" charset="0"/>
              </a:rPr>
              <a:t>   document performance of the project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Irrigate 800 ac of 1,240 ac row crop farm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Arial" charset="0"/>
                <a:cs typeface="Arial" charset="0"/>
              </a:rPr>
              <a:t>Recently approved, contract is pending</a:t>
            </a: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4"/>
          <a:srcRect l="13750" t="33594" r="25000" b="29688"/>
          <a:stretch>
            <a:fillRect/>
          </a:stretch>
        </p:blipFill>
        <p:spPr bwMode="auto">
          <a:xfrm>
            <a:off x="0" y="304800"/>
            <a:ext cx="746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658" name="Picture 4" descr="D:\My Documents\MyFiles\DAVID\FARMS\Tomatoes1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Arial" charset="0"/>
              </a:rPr>
              <a:t>FARMS</a:t>
            </a:r>
            <a:r>
              <a:rPr lang="en-US" sz="4400" b="1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5400" b="1">
                <a:solidFill>
                  <a:schemeClr val="tx2"/>
                </a:solidFill>
                <a:latin typeface="Arial" charset="0"/>
              </a:rPr>
              <a:t>Program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smtClean="0">
                <a:latin typeface="Arial" charset="0"/>
              </a:rPr>
              <a:t>Sustaining Agriculture and Water Resources</a:t>
            </a:r>
            <a:endParaRPr lang="en-US" smtClean="0"/>
          </a:p>
        </p:txBody>
      </p:sp>
      <p:sp>
        <p:nvSpPr>
          <p:cNvPr id="70661" name="Rectangle 9"/>
          <p:cNvSpPr>
            <a:spLocks noChangeArrowheads="1"/>
          </p:cNvSpPr>
          <p:nvPr/>
        </p:nvSpPr>
        <p:spPr bwMode="auto">
          <a:xfrm>
            <a:off x="685800" y="5562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tx2"/>
                </a:solidFill>
                <a:latin typeface="Arial" charset="0"/>
              </a:rPr>
              <a:t>Thank You</a:t>
            </a:r>
          </a:p>
          <a:p>
            <a:pPr algn="ctr"/>
            <a:r>
              <a:rPr lang="en-US" sz="2000" b="1">
                <a:solidFill>
                  <a:schemeClr val="tx2"/>
                </a:solidFill>
                <a:latin typeface="Arial" charset="0"/>
              </a:rPr>
              <a:t>www.watermatters.org\agriculture\FARMS</a:t>
            </a:r>
          </a:p>
        </p:txBody>
      </p:sp>
      <p:pic>
        <p:nvPicPr>
          <p:cNvPr id="70662" name="Picture 12" descr="FAR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819400"/>
            <a:ext cx="23034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D:\My Documents\MyFiles\DAVID\FARMS\row crop plastics2.JPG"/>
          <p:cNvPicPr>
            <a:picLocks noChangeAspect="1" noChangeArrowheads="1"/>
          </p:cNvPicPr>
          <p:nvPr/>
        </p:nvPicPr>
        <p:blipFill>
          <a:blip r:embed="rId3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12954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solidFill>
                <a:srgbClr val="FFFF66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latin typeface="Arial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28600" y="2057400"/>
            <a:ext cx="876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>
                <a:latin typeface="Arial" charset="0"/>
              </a:rPr>
              <a:t>	Promote Public-Private Partnerships to Implement Agricultural BMPs to: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en-US" sz="1200" b="1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Reduce Floridan Aquifer Withdrawals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Improve Water Quality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Conserve, Restore, or Augment Water Resources and Ecology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Arial" charset="0"/>
              </a:rPr>
              <a:t>FARMS Program</a:t>
            </a:r>
            <a:br>
              <a:rPr lang="en-US" sz="5400" b="1">
                <a:solidFill>
                  <a:schemeClr val="tx2"/>
                </a:solidFill>
                <a:latin typeface="Arial" charset="0"/>
              </a:rPr>
            </a:br>
            <a:r>
              <a:rPr lang="en-US" sz="3800" b="1">
                <a:solidFill>
                  <a:schemeClr val="tx2"/>
                </a:solidFill>
                <a:latin typeface="Arial" charset="0"/>
              </a:rPr>
              <a:t>- Initiatives 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smtClean="0">
                <a:latin typeface="Arial" charset="0"/>
              </a:rPr>
              <a:t>SWUCA MAP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5" name="Picture 5" descr="D:\My Documents\MyFiles\DAVID\FARMS\SWUCA_Priori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4775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</a:rPr>
              <a:t>FARMS Program Overview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5029200"/>
          </a:xfrm>
        </p:spPr>
        <p:txBody>
          <a:bodyPr/>
          <a:lstStyle/>
          <a:p>
            <a:pPr lvl="1" eaLnBrk="1" hangingPunct="1"/>
            <a:r>
              <a:rPr lang="en-US" sz="2400" smtClean="0">
                <a:latin typeface="Arial" charset="0"/>
              </a:rPr>
              <a:t>Requires application, staff and Governing Board approval, and 5 year to 20 year contract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Proposed projects must be in compliance with existing permits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Properties must be existing agricultural operations for three years prior to application 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Can fund irrigation retrofits; need NRCS co-apply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Does not fund earth-moving, labor, or consultant services; can be used as applicant’s match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Projects must meet a cost/benefit analysis</a:t>
            </a:r>
          </a:p>
          <a:p>
            <a:pPr lvl="1" eaLnBrk="1" hangingPunct="1"/>
            <a:r>
              <a:rPr lang="en-US" sz="2400" smtClean="0">
                <a:latin typeface="Arial" charset="0"/>
              </a:rPr>
              <a:t>Implemented as rule 40D-26, F.A.C., Jan 2009</a:t>
            </a:r>
          </a:p>
          <a:p>
            <a:pPr lvl="2" eaLnBrk="1" hangingPunct="1">
              <a:buFontTx/>
              <a:buNone/>
            </a:pPr>
            <a:endParaRPr lang="en-US" sz="2000" smtClean="0">
              <a:latin typeface="Arial" charset="0"/>
            </a:endParaRP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lvl="2" eaLnBrk="1" hangingPunct="1">
              <a:buFontTx/>
              <a:buNone/>
            </a:pPr>
            <a:endParaRPr lang="en-US" sz="18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04800" y="12954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solidFill>
                <a:srgbClr val="FFFF66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ebdings" pitchFamily="18" charset="2"/>
              <a:buNone/>
            </a:pPr>
            <a:endParaRPr lang="en-US" altLang="en-US" sz="3200" b="1">
              <a:latin typeface="Arial" charset="0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3048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Arial" charset="0"/>
              </a:rPr>
              <a:t/>
            </a:r>
            <a:br>
              <a:rPr lang="en-US" sz="5400" b="1">
                <a:solidFill>
                  <a:schemeClr val="tx2"/>
                </a:solidFill>
                <a:latin typeface="Arial" charset="0"/>
              </a:rPr>
            </a:br>
            <a:r>
              <a:rPr lang="en-US" sz="3800" b="1">
                <a:solidFill>
                  <a:schemeClr val="tx2"/>
                </a:solidFill>
                <a:latin typeface="Arial" charset="0"/>
              </a:rPr>
              <a:t>Interaction With Other Ag Programs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04800" y="1752600"/>
            <a:ext cx="86106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b="1">
                <a:latin typeface="Arial" charset="0"/>
              </a:rPr>
              <a:t> </a:t>
            </a:r>
            <a:r>
              <a:rPr lang="en-US" sz="2800">
                <a:latin typeface="Arial" charset="0"/>
              </a:rPr>
              <a:t>NRCS Environmental Quality Incentives Program (EQIP) - Several FARMS /EQIP Projects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>
                <a:latin typeface="Arial" charset="0"/>
              </a:rPr>
              <a:t> SWFWMD Ag-Teams (each Service Office)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>
                <a:latin typeface="Arial" charset="0"/>
              </a:rPr>
              <a:t> IFAS – BMP programs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>
                <a:latin typeface="Arial" charset="0"/>
              </a:rPr>
              <a:t> FDACS Mini-FARMS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>
                <a:latin typeface="Arial" charset="0"/>
              </a:rPr>
              <a:t> Soil and Water Conservation Districts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>
                <a:latin typeface="Arial" charset="0"/>
              </a:rPr>
              <a:t> Approach extends financial and professional resources, ensures smooth project management</a:t>
            </a:r>
            <a:endParaRPr lang="en-US" b="1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D:\My Documents\MyFiles\DAVID\FARMS\Trees 2 well 10.JPG"/>
          <p:cNvPicPr>
            <a:picLocks noChangeAspect="1" noChangeArrowheads="1"/>
          </p:cNvPicPr>
          <p:nvPr/>
        </p:nvPicPr>
        <p:blipFill>
          <a:blip r:embed="rId3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0" y="1828800"/>
            <a:ext cx="9144000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 87 Board Approved Projects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	</a:t>
            </a:r>
            <a:r>
              <a:rPr lang="en-US" sz="2800" b="1">
                <a:latin typeface="Arial" charset="0"/>
              </a:rPr>
              <a:t>- 14.27 MGD Predicted Groundwater Offset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 56 Operational Projects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	- </a:t>
            </a:r>
            <a:r>
              <a:rPr lang="en-US" sz="2800" b="1">
                <a:latin typeface="Arial" charset="0"/>
              </a:rPr>
              <a:t>11.1 MGD Predicted Groundwater Offset</a:t>
            </a:r>
          </a:p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	-   7.5 MGD 12-Mo MAV Groundwater Offset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b="1">
                <a:latin typeface="Arial" charset="0"/>
              </a:rPr>
              <a:t> 12 Additional Active Potential Projects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Arial" charset="0"/>
            </a:endParaRP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b="1" smtClean="0">
                <a:latin typeface="Arial" charset="0"/>
              </a:rPr>
              <a:t> </a:t>
            </a:r>
            <a:r>
              <a:rPr lang="en-US" sz="4000" b="1" smtClean="0">
                <a:latin typeface="Arial" charset="0"/>
              </a:rPr>
              <a:t>Program Highlights</a:t>
            </a:r>
            <a:br>
              <a:rPr lang="en-US" sz="40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As of April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Picture 4" descr="D:\My Documents\MyFiles\DAVID\FARMS\New Bowsmith J2 emitter1.JPG"/>
          <p:cNvPicPr>
            <a:picLocks noChangeAspect="1" noChangeArrowheads="1"/>
          </p:cNvPicPr>
          <p:nvPr/>
        </p:nvPicPr>
        <p:blipFill>
          <a:blip r:embed="rId3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7620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Arial" charset="0"/>
              </a:rPr>
              <a:t>Funding thru FY2009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228600" y="1219200"/>
            <a:ext cx="8763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State Appropriations			  $  5.3M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FDACS Contributions			  $  1.2M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Governing Board Contributions	  $  2.1M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Basin Board Contributions		  $  1.9M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Grower						  $  7.8M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Total Project Reimbursements       $18.3M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3200" b="1">
                <a:latin typeface="Arial" charset="0"/>
              </a:rPr>
              <a:t>42.5% Grower - 57.5% Public</a:t>
            </a: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6096000" y="5486400"/>
            <a:ext cx="28194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Arial" charset="0"/>
                <a:cs typeface="Arial" charset="0"/>
              </a:rPr>
              <a:t>- Project Examples -</a:t>
            </a:r>
          </a:p>
        </p:txBody>
      </p:sp>
      <p:sp>
        <p:nvSpPr>
          <p:cNvPr id="33795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</a:pPr>
            <a:r>
              <a:rPr lang="en-US" sz="2400" b="1" smtClean="0">
                <a:latin typeface="Arial" charset="0"/>
                <a:cs typeface="Arial" charset="0"/>
              </a:rPr>
              <a:t>Alternative Irrigation Source</a:t>
            </a:r>
          </a:p>
          <a:p>
            <a:pPr marL="1168400" lvl="1" indent="-711200" eaLnBrk="1" hangingPunct="1">
              <a:lnSpc>
                <a:spcPct val="90000"/>
              </a:lnSpc>
              <a:buFontTx/>
              <a:buChar char="•"/>
            </a:pPr>
            <a:r>
              <a:rPr lang="en-US" sz="2000" b="1" smtClean="0">
                <a:latin typeface="Arial" charset="0"/>
                <a:cs typeface="Arial" charset="0"/>
              </a:rPr>
              <a:t>Tailwater Management and Recovery</a:t>
            </a:r>
          </a:p>
          <a:p>
            <a:pPr marL="1168400" lvl="1" indent="-711200" eaLnBrk="1" hangingPunct="1">
              <a:lnSpc>
                <a:spcPct val="90000"/>
              </a:lnSpc>
              <a:buFontTx/>
              <a:buChar char="•"/>
            </a:pPr>
            <a:r>
              <a:rPr lang="en-US" sz="2000" b="1" smtClean="0">
                <a:latin typeface="Arial" charset="0"/>
                <a:cs typeface="Arial" charset="0"/>
              </a:rPr>
              <a:t>Surface Water /Surficial Aquifer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Pumps, Filtration 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Pipe to connect to the existing irrigation system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Water control structures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Chlorination/water treatment</a:t>
            </a:r>
          </a:p>
          <a:p>
            <a:pPr marL="812800" indent="-812800" eaLnBrk="1" hangingPunct="1">
              <a:lnSpc>
                <a:spcPct val="90000"/>
              </a:lnSpc>
            </a:pPr>
            <a:r>
              <a:rPr lang="en-US" sz="2400" b="1" smtClean="0">
                <a:latin typeface="Arial" charset="0"/>
                <a:cs typeface="Arial" charset="0"/>
              </a:rPr>
              <a:t>Irrigation Management</a:t>
            </a:r>
          </a:p>
          <a:p>
            <a:pPr marL="1168400" lvl="1" indent="-711200" eaLnBrk="1" hangingPunct="1">
              <a:lnSpc>
                <a:spcPct val="90000"/>
              </a:lnSpc>
              <a:buFontTx/>
              <a:buChar char="•"/>
            </a:pPr>
            <a:r>
              <a:rPr lang="en-US" sz="2000" b="1" smtClean="0">
                <a:latin typeface="Arial" charset="0"/>
                <a:cs typeface="Arial" charset="0"/>
              </a:rPr>
              <a:t>Precision Irrigation Systems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Automated pump control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Automated valve control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Weather stations</a:t>
            </a:r>
          </a:p>
          <a:p>
            <a:pPr marL="1524000" lvl="2" indent="-609600" eaLnBrk="1" hangingPunct="1">
              <a:lnSpc>
                <a:spcPct val="90000"/>
              </a:lnSpc>
            </a:pPr>
            <a:r>
              <a:rPr lang="en-US" sz="2000" b="1" smtClean="0">
                <a:latin typeface="Arial" charset="0"/>
                <a:cs typeface="Arial" charset="0"/>
              </a:rPr>
              <a:t>Soil moisture sensors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6214</TotalTime>
  <Words>983</Words>
  <Application>Microsoft Office PowerPoint</Application>
  <PresentationFormat>On-screen Show (4:3)</PresentationFormat>
  <Paragraphs>195</Paragraphs>
  <Slides>26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Times New Roman</vt:lpstr>
      <vt:lpstr>Arial</vt:lpstr>
      <vt:lpstr>Webdings</vt:lpstr>
      <vt:lpstr>Wingdings</vt:lpstr>
      <vt:lpstr>Default Design</vt:lpstr>
      <vt:lpstr>Slide</vt:lpstr>
      <vt:lpstr>Photo Editor Photo</vt:lpstr>
      <vt:lpstr>FARMS     Program</vt:lpstr>
      <vt:lpstr>FARMS Program - Defined -</vt:lpstr>
      <vt:lpstr>Slide 3</vt:lpstr>
      <vt:lpstr>SWUCA MAP</vt:lpstr>
      <vt:lpstr>FARMS Program Overview</vt:lpstr>
      <vt:lpstr>Slide 6</vt:lpstr>
      <vt:lpstr> Program Highlights As of April 2010</vt:lpstr>
      <vt:lpstr>Slide 8</vt:lpstr>
      <vt:lpstr>- Project Examples -</vt:lpstr>
      <vt:lpstr>Examples of Surface Water Projects</vt:lpstr>
      <vt:lpstr>Slide 11</vt:lpstr>
      <vt:lpstr>Tailwater Recovery – Upper Myakka River</vt:lpstr>
      <vt:lpstr>Tailwater Recovery Ponds</vt:lpstr>
      <vt:lpstr>Surface Water Control</vt:lpstr>
      <vt:lpstr>Precision Irrigation</vt:lpstr>
      <vt:lpstr>Precision Irrigation</vt:lpstr>
      <vt:lpstr>Flatford Swamp Summary</vt:lpstr>
      <vt:lpstr>Slide 18</vt:lpstr>
      <vt:lpstr>Slide 19</vt:lpstr>
      <vt:lpstr> </vt:lpstr>
      <vt:lpstr> </vt:lpstr>
      <vt:lpstr> </vt:lpstr>
      <vt:lpstr> </vt:lpstr>
      <vt:lpstr> </vt:lpstr>
      <vt:lpstr> </vt:lpstr>
      <vt:lpstr>Slide 26</vt:lpstr>
    </vt:vector>
  </TitlesOfParts>
  <Company>Southwest Florida Water Management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FARMS PROGRAM</dc:title>
  <dc:creator>David J. Brown</dc:creator>
  <cp:lastModifiedBy>Administrator</cp:lastModifiedBy>
  <cp:revision>236</cp:revision>
  <dcterms:created xsi:type="dcterms:W3CDTF">2005-06-05T00:03:42Z</dcterms:created>
  <dcterms:modified xsi:type="dcterms:W3CDTF">2010-04-23T13:15:44Z</dcterms:modified>
</cp:coreProperties>
</file>